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61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FF5050"/>
    <a:srgbClr val="FF9966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A4934E-8620-43BC-B2BC-C8848EA63F28}" v="122" dt="2023-08-04T19:05:34.849"/>
  </p1510:revLst>
</p1510:revInfo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BA353-121A-65ED-E7BE-DC4BC52D9C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EE25A-5F93-325B-1B57-B1CC21C5AC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21911E-F42D-085E-41BB-8897DC974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87961-F982-AF1C-0755-13FE42D0E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4ACD94-71AB-16C7-50D3-C99048A5D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15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276B2-9143-4558-ABE9-2B4664BA3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F06E7B-09E8-B494-FB24-FE6D670E1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A70DAB-77A7-A24A-44D8-834079D8C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29D2B-477E-CBD2-1FFF-FF946F4790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F09594-A934-D289-2983-D75485B1A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4221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368580-42F4-9BDD-CDC0-45BA06E6B2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90FE97-43CF-022C-9504-933B17F57E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B9310-9A32-7111-F07C-1C9E9D29A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12260-343E-CC55-1B47-57881BFCE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65517-E2D1-0410-80A3-A4363EAF9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29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7201E-4BDE-D0E3-934A-6F15452F3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F8BE3-BBA5-5096-638B-D41B7C04B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CE7601-3DBA-15F3-3E71-0CC0DD471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68F47-F0F2-31FC-558D-C2385BFE7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82CC9-D59C-FCF4-76CB-FE0DF1AA1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605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729EF-9E08-F5F3-BB3C-01AE678E5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F17752-D3D0-3B13-F7CF-C97697A71D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26424-4D82-2D39-A1F4-23FBE9A60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51BD39-4488-0D7E-ABDF-346535E28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E2DE87-0574-289F-E5A6-E91375229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77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A39F2-FE8B-49E9-2037-8BE777F3F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87D827-958B-4AD6-7E6A-D3588C187F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D1F56B-5861-40CF-BD58-1AD0B831A4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6CCA85-5D36-17B2-1FA8-A358DB75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E5579-3E96-14FA-F043-4EB75629C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D5F140-EAA8-D4BD-205E-EF059209E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6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56754-D2C8-EEDB-B66F-CE9176D41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7AE8E-9877-737E-B390-542C1011C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204D35-E71D-CCC3-C34D-3E0E709CD0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73F6F3-98E4-1F26-D4A1-568E809B74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43ACB7-F5E6-49B2-1760-EE6AC86FA5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057E52-5EF2-9079-6B51-88F5977CB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D153E-ECD1-7613-E7A3-82602C727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6E4329-4525-8732-8E45-5E46CBF11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43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759FC-8A8B-7A67-6BF9-2C0CF834A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F495BB-1C96-D0E7-B70E-E16DBD849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473F73-6549-D55C-0F05-9071884C6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74768C-820F-0FF5-697D-2AB21CCDD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32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25C215-2617-C2F9-81B7-217FC10B8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6FDB6E-0A25-E686-ED9E-A893B14FC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D55C5-28B5-D821-3A04-1C8B6BADD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56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4D1C2-6FAD-9718-5EB5-E492B3BE1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8E4AB-F0E5-8C0C-ECD3-E005F474B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A74C0-F0DE-F26B-EACB-75C9E34B52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52BFE-6B17-58A5-7134-CE1AEF69D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2A067C-B7EA-8184-69E3-B18C2B94C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930F1A-D1C3-9405-4388-B4EED4EB6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076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3F8E8-8937-D113-2272-BC7B37450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0EDEA6-F288-0FCB-F133-6F33D1884B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7B58CC-CE99-0489-3EA7-76101CB82B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F442FE-EECF-C12B-C7B0-2C90BE0D6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A22F44-165B-F40E-B522-820C82737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A3861-FE79-B6A6-3CE1-8116F4DF9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68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98B3F7-A633-840F-4588-E58AB89B3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76A0B-7558-8A2C-6925-B47C66743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3B6A0-7BCF-CBA3-153D-6AE3FC277E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226D1-6E43-4FD7-A136-F227884C0179}" type="datetimeFigureOut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59720E-9B5D-2BC8-21DF-124EB930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EC4779-B2FA-700F-EDCD-D09B89D7B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68C20-F423-4B3A-8395-E97165B73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17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ired.it/economia/business/2018/02/03/super-bowl-spot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-nd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sgamblingsites.com/sports/nfl/super-bowl/odds/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d/3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-football-reference.com/super-bowl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atahub.io/core/employment-us/datapackage.json" TargetMode="External"/><Relationship Id="rId4" Type="http://schemas.openxmlformats.org/officeDocument/2006/relationships/hyperlink" Target="https://www.kaggle.com/datasets/prondeau/superbowlads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10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hand holding a silver trophy&#10;&#10;Description automatically generated">
            <a:extLst>
              <a:ext uri="{FF2B5EF4-FFF2-40B4-BE49-F238E27FC236}">
                <a16:creationId xmlns:a16="http://schemas.microsoft.com/office/drawing/2014/main" id="{2B9CAA79-65C2-2F90-62E4-13A01859D1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5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172C33-0CAC-AC42-7797-2C4E3C5153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Super Bowl Ads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937846-B813-72E0-03FC-4F63620DD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Stock performance </a:t>
            </a:r>
          </a:p>
          <a:p>
            <a:r>
              <a:rPr lang="en-US" sz="2000">
                <a:solidFill>
                  <a:schemeClr val="bg1"/>
                </a:solidFill>
              </a:rPr>
              <a:t>vs</a:t>
            </a:r>
          </a:p>
          <a:p>
            <a:r>
              <a:rPr lang="en-US" sz="2000">
                <a:solidFill>
                  <a:schemeClr val="bg1"/>
                </a:solidFill>
              </a:rPr>
              <a:t>S&amp;P500</a:t>
            </a:r>
          </a:p>
        </p:txBody>
      </p:sp>
      <p:sp>
        <p:nvSpPr>
          <p:cNvPr id="50" name="sketchy box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552069 w 10515600"/>
              <a:gd name="connsiteY1" fmla="*/ 0 h 5416094"/>
              <a:gd name="connsiteX2" fmla="*/ 893826 w 10515600"/>
              <a:gd name="connsiteY2" fmla="*/ 0 h 5416094"/>
              <a:gd name="connsiteX3" fmla="*/ 1761363 w 10515600"/>
              <a:gd name="connsiteY3" fmla="*/ 0 h 5416094"/>
              <a:gd name="connsiteX4" fmla="*/ 2313432 w 10515600"/>
              <a:gd name="connsiteY4" fmla="*/ 0 h 5416094"/>
              <a:gd name="connsiteX5" fmla="*/ 2865501 w 10515600"/>
              <a:gd name="connsiteY5" fmla="*/ 0 h 5416094"/>
              <a:gd name="connsiteX6" fmla="*/ 3733038 w 10515600"/>
              <a:gd name="connsiteY6" fmla="*/ 0 h 5416094"/>
              <a:gd name="connsiteX7" fmla="*/ 4179951 w 10515600"/>
              <a:gd name="connsiteY7" fmla="*/ 0 h 5416094"/>
              <a:gd name="connsiteX8" fmla="*/ 5047488 w 10515600"/>
              <a:gd name="connsiteY8" fmla="*/ 0 h 5416094"/>
              <a:gd name="connsiteX9" fmla="*/ 5915025 w 10515600"/>
              <a:gd name="connsiteY9" fmla="*/ 0 h 5416094"/>
              <a:gd name="connsiteX10" fmla="*/ 6572250 w 10515600"/>
              <a:gd name="connsiteY10" fmla="*/ 0 h 5416094"/>
              <a:gd name="connsiteX11" fmla="*/ 7439787 w 10515600"/>
              <a:gd name="connsiteY11" fmla="*/ 0 h 5416094"/>
              <a:gd name="connsiteX12" fmla="*/ 7991856 w 10515600"/>
              <a:gd name="connsiteY12" fmla="*/ 0 h 5416094"/>
              <a:gd name="connsiteX13" fmla="*/ 8543925 w 10515600"/>
              <a:gd name="connsiteY13" fmla="*/ 0 h 5416094"/>
              <a:gd name="connsiteX14" fmla="*/ 9306306 w 10515600"/>
              <a:gd name="connsiteY14" fmla="*/ 0 h 5416094"/>
              <a:gd name="connsiteX15" fmla="*/ 9858375 w 10515600"/>
              <a:gd name="connsiteY15" fmla="*/ 0 h 5416094"/>
              <a:gd name="connsiteX16" fmla="*/ 10515600 w 10515600"/>
              <a:gd name="connsiteY16" fmla="*/ 0 h 5416094"/>
              <a:gd name="connsiteX17" fmla="*/ 10515600 w 10515600"/>
              <a:gd name="connsiteY17" fmla="*/ 785334 h 5416094"/>
              <a:gd name="connsiteX18" fmla="*/ 10515600 w 10515600"/>
              <a:gd name="connsiteY18" fmla="*/ 1516506 h 5416094"/>
              <a:gd name="connsiteX19" fmla="*/ 10515600 w 10515600"/>
              <a:gd name="connsiteY19" fmla="*/ 2247679 h 5416094"/>
              <a:gd name="connsiteX20" fmla="*/ 10515600 w 10515600"/>
              <a:gd name="connsiteY20" fmla="*/ 2762208 h 5416094"/>
              <a:gd name="connsiteX21" fmla="*/ 10515600 w 10515600"/>
              <a:gd name="connsiteY21" fmla="*/ 3330898 h 5416094"/>
              <a:gd name="connsiteX22" fmla="*/ 10515600 w 10515600"/>
              <a:gd name="connsiteY22" fmla="*/ 4062071 h 5416094"/>
              <a:gd name="connsiteX23" fmla="*/ 10515600 w 10515600"/>
              <a:gd name="connsiteY23" fmla="*/ 4684921 h 5416094"/>
              <a:gd name="connsiteX24" fmla="*/ 10515600 w 10515600"/>
              <a:gd name="connsiteY24" fmla="*/ 5416094 h 5416094"/>
              <a:gd name="connsiteX25" fmla="*/ 9753219 w 10515600"/>
              <a:gd name="connsiteY25" fmla="*/ 5416094 h 5416094"/>
              <a:gd name="connsiteX26" fmla="*/ 9411462 w 10515600"/>
              <a:gd name="connsiteY26" fmla="*/ 5416094 h 5416094"/>
              <a:gd name="connsiteX27" fmla="*/ 8754237 w 10515600"/>
              <a:gd name="connsiteY27" fmla="*/ 5416094 h 5416094"/>
              <a:gd name="connsiteX28" fmla="*/ 8307324 w 10515600"/>
              <a:gd name="connsiteY28" fmla="*/ 5416094 h 5416094"/>
              <a:gd name="connsiteX29" fmla="*/ 7544943 w 10515600"/>
              <a:gd name="connsiteY29" fmla="*/ 5416094 h 5416094"/>
              <a:gd name="connsiteX30" fmla="*/ 7098030 w 10515600"/>
              <a:gd name="connsiteY30" fmla="*/ 5416094 h 5416094"/>
              <a:gd name="connsiteX31" fmla="*/ 6335649 w 10515600"/>
              <a:gd name="connsiteY31" fmla="*/ 5416094 h 5416094"/>
              <a:gd name="connsiteX32" fmla="*/ 5993892 w 10515600"/>
              <a:gd name="connsiteY32" fmla="*/ 5416094 h 5416094"/>
              <a:gd name="connsiteX33" fmla="*/ 5231511 w 10515600"/>
              <a:gd name="connsiteY33" fmla="*/ 5416094 h 5416094"/>
              <a:gd name="connsiteX34" fmla="*/ 4784598 w 10515600"/>
              <a:gd name="connsiteY34" fmla="*/ 5416094 h 5416094"/>
              <a:gd name="connsiteX35" fmla="*/ 4442841 w 10515600"/>
              <a:gd name="connsiteY35" fmla="*/ 5416094 h 5416094"/>
              <a:gd name="connsiteX36" fmla="*/ 3995928 w 10515600"/>
              <a:gd name="connsiteY36" fmla="*/ 5416094 h 5416094"/>
              <a:gd name="connsiteX37" fmla="*/ 3233547 w 10515600"/>
              <a:gd name="connsiteY37" fmla="*/ 5416094 h 5416094"/>
              <a:gd name="connsiteX38" fmla="*/ 2786634 w 10515600"/>
              <a:gd name="connsiteY38" fmla="*/ 5416094 h 5416094"/>
              <a:gd name="connsiteX39" fmla="*/ 2444877 w 10515600"/>
              <a:gd name="connsiteY39" fmla="*/ 5416094 h 5416094"/>
              <a:gd name="connsiteX40" fmla="*/ 1997964 w 10515600"/>
              <a:gd name="connsiteY40" fmla="*/ 5416094 h 5416094"/>
              <a:gd name="connsiteX41" fmla="*/ 1445895 w 10515600"/>
              <a:gd name="connsiteY41" fmla="*/ 5416094 h 5416094"/>
              <a:gd name="connsiteX42" fmla="*/ 788670 w 10515600"/>
              <a:gd name="connsiteY42" fmla="*/ 5416094 h 5416094"/>
              <a:gd name="connsiteX43" fmla="*/ 0 w 10515600"/>
              <a:gd name="connsiteY43" fmla="*/ 5416094 h 5416094"/>
              <a:gd name="connsiteX44" fmla="*/ 0 w 10515600"/>
              <a:gd name="connsiteY44" fmla="*/ 4630760 h 5416094"/>
              <a:gd name="connsiteX45" fmla="*/ 0 w 10515600"/>
              <a:gd name="connsiteY45" fmla="*/ 3953749 h 5416094"/>
              <a:gd name="connsiteX46" fmla="*/ 0 w 10515600"/>
              <a:gd name="connsiteY46" fmla="*/ 3276737 h 5416094"/>
              <a:gd name="connsiteX47" fmla="*/ 0 w 10515600"/>
              <a:gd name="connsiteY47" fmla="*/ 2599725 h 5416094"/>
              <a:gd name="connsiteX48" fmla="*/ 0 w 10515600"/>
              <a:gd name="connsiteY48" fmla="*/ 1922713 h 5416094"/>
              <a:gd name="connsiteX49" fmla="*/ 0 w 10515600"/>
              <a:gd name="connsiteY49" fmla="*/ 1299863 h 5416094"/>
              <a:gd name="connsiteX50" fmla="*/ 0 w 10515600"/>
              <a:gd name="connsiteY50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10515600" h="5416094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noFill/>
          <a:ln w="4762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sketchy line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1275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EF0AE9-5586-C4FA-3E4E-10089A6733A5}"/>
              </a:ext>
            </a:extLst>
          </p:cNvPr>
          <p:cNvSpPr txBox="1"/>
          <p:nvPr/>
        </p:nvSpPr>
        <p:spPr>
          <a:xfrm>
            <a:off x="9729623" y="6657945"/>
            <a:ext cx="2459327" cy="200055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wrap="none" rtlCol="0" anchor="ctr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wired.it/economia/business/2018/02/03/super-bowl-spo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6DCD0F-0CE9-DB99-138F-252AF3F2D93D}"/>
              </a:ext>
            </a:extLst>
          </p:cNvPr>
          <p:cNvSpPr txBox="1"/>
          <p:nvPr/>
        </p:nvSpPr>
        <p:spPr>
          <a:xfrm>
            <a:off x="621102" y="6184968"/>
            <a:ext cx="5564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Mike Daniel</a:t>
            </a:r>
          </a:p>
          <a:p>
            <a:r>
              <a:rPr lang="en-US" dirty="0">
                <a:solidFill>
                  <a:schemeClr val="bg1"/>
                </a:solidFill>
              </a:rPr>
              <a:t>Springboard Data Science Career Track </a:t>
            </a:r>
          </a:p>
        </p:txBody>
      </p:sp>
    </p:spTree>
    <p:extLst>
      <p:ext uri="{BB962C8B-B14F-4D97-AF65-F5344CB8AC3E}">
        <p14:creationId xmlns:p14="http://schemas.microsoft.com/office/powerpoint/2010/main" val="15279885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389BF-776F-BCAF-F132-6DBB8ECAC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4015"/>
          </a:xfrm>
        </p:spPr>
        <p:txBody>
          <a:bodyPr/>
          <a:lstStyle/>
          <a:p>
            <a:r>
              <a:rPr lang="en-US" dirty="0">
                <a:solidFill>
                  <a:srgbClr val="FFC000"/>
                </a:solidFill>
              </a:rPr>
              <a:t>Results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6DB03313-23FD-1041-DF87-8C27689CD2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5868561"/>
              </p:ext>
            </p:extLst>
          </p:nvPr>
        </p:nvGraphicFramePr>
        <p:xfrm>
          <a:off x="979919" y="1000883"/>
          <a:ext cx="4822675" cy="1191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4160">
                  <a:extLst>
                    <a:ext uri="{9D8B030D-6E8A-4147-A177-3AD203B41FA5}">
                      <a16:colId xmlns:a16="http://schemas.microsoft.com/office/drawing/2014/main" val="1993945291"/>
                    </a:ext>
                  </a:extLst>
                </a:gridCol>
                <a:gridCol w="1076770">
                  <a:extLst>
                    <a:ext uri="{9D8B030D-6E8A-4147-A177-3AD203B41FA5}">
                      <a16:colId xmlns:a16="http://schemas.microsoft.com/office/drawing/2014/main" val="413567013"/>
                    </a:ext>
                  </a:extLst>
                </a:gridCol>
                <a:gridCol w="851549">
                  <a:extLst>
                    <a:ext uri="{9D8B030D-6E8A-4147-A177-3AD203B41FA5}">
                      <a16:colId xmlns:a16="http://schemas.microsoft.com/office/drawing/2014/main" val="2226863845"/>
                    </a:ext>
                  </a:extLst>
                </a:gridCol>
                <a:gridCol w="748440">
                  <a:extLst>
                    <a:ext uri="{9D8B030D-6E8A-4147-A177-3AD203B41FA5}">
                      <a16:colId xmlns:a16="http://schemas.microsoft.com/office/drawing/2014/main" val="4028731823"/>
                    </a:ext>
                  </a:extLst>
                </a:gridCol>
                <a:gridCol w="1151756">
                  <a:extLst>
                    <a:ext uri="{9D8B030D-6E8A-4147-A177-3AD203B41FA5}">
                      <a16:colId xmlns:a16="http://schemas.microsoft.com/office/drawing/2014/main" val="100594698"/>
                    </a:ext>
                  </a:extLst>
                </a:gridCol>
              </a:tblGrid>
              <a:tr h="460380">
                <a:tc>
                  <a:txBody>
                    <a:bodyPr/>
                    <a:lstStyle/>
                    <a:p>
                      <a:r>
                        <a:rPr lang="en-US" dirty="0"/>
                        <a:t>Test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4710723"/>
                  </a:ext>
                </a:extLst>
              </a:tr>
              <a:tr h="274011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416621"/>
                  </a:ext>
                </a:extLst>
              </a:tr>
              <a:tr h="274011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914023"/>
                  </a:ext>
                </a:extLst>
              </a:tr>
            </a:tbl>
          </a:graphicData>
        </a:graphic>
      </p:graphicFrame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7D55023C-4E80-8039-1DA6-805F3A8E0A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402337"/>
              </p:ext>
            </p:extLst>
          </p:nvPr>
        </p:nvGraphicFramePr>
        <p:xfrm>
          <a:off x="979919" y="2381029"/>
          <a:ext cx="4822675" cy="11905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1431">
                  <a:extLst>
                    <a:ext uri="{9D8B030D-6E8A-4147-A177-3AD203B41FA5}">
                      <a16:colId xmlns:a16="http://schemas.microsoft.com/office/drawing/2014/main" val="169253192"/>
                    </a:ext>
                  </a:extLst>
                </a:gridCol>
                <a:gridCol w="1162228">
                  <a:extLst>
                    <a:ext uri="{9D8B030D-6E8A-4147-A177-3AD203B41FA5}">
                      <a16:colId xmlns:a16="http://schemas.microsoft.com/office/drawing/2014/main" val="2383388495"/>
                    </a:ext>
                  </a:extLst>
                </a:gridCol>
                <a:gridCol w="837487">
                  <a:extLst>
                    <a:ext uri="{9D8B030D-6E8A-4147-A177-3AD203B41FA5}">
                      <a16:colId xmlns:a16="http://schemas.microsoft.com/office/drawing/2014/main" val="1449909713"/>
                    </a:ext>
                  </a:extLst>
                </a:gridCol>
                <a:gridCol w="709301">
                  <a:extLst>
                    <a:ext uri="{9D8B030D-6E8A-4147-A177-3AD203B41FA5}">
                      <a16:colId xmlns:a16="http://schemas.microsoft.com/office/drawing/2014/main" val="1729547147"/>
                    </a:ext>
                  </a:extLst>
                </a:gridCol>
                <a:gridCol w="1162228">
                  <a:extLst>
                    <a:ext uri="{9D8B030D-6E8A-4147-A177-3AD203B41FA5}">
                      <a16:colId xmlns:a16="http://schemas.microsoft.com/office/drawing/2014/main" val="2182450112"/>
                    </a:ext>
                  </a:extLst>
                </a:gridCol>
              </a:tblGrid>
              <a:tr h="458982">
                <a:tc>
                  <a:txBody>
                    <a:bodyPr/>
                    <a:lstStyle/>
                    <a:p>
                      <a:r>
                        <a:rPr lang="en-US" dirty="0"/>
                        <a:t>Full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6337308"/>
                  </a:ext>
                </a:extLst>
              </a:tr>
              <a:tr h="308894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7886405"/>
                  </a:ext>
                </a:extLst>
              </a:tr>
              <a:tr h="308894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244086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216B58C-8517-82C3-479F-BA54ECDDFBF1}"/>
              </a:ext>
            </a:extLst>
          </p:cNvPr>
          <p:cNvSpPr txBox="1"/>
          <p:nvPr/>
        </p:nvSpPr>
        <p:spPr>
          <a:xfrm>
            <a:off x="6648628" y="1071421"/>
            <a:ext cx="4144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The model is much better at identifying the underperformers but takes a very cautious approach to picking overperformers</a:t>
            </a:r>
          </a:p>
        </p:txBody>
      </p:sp>
      <p:pic>
        <p:nvPicPr>
          <p:cNvPr id="3079" name="Picture 7">
            <a:extLst>
              <a:ext uri="{FF2B5EF4-FFF2-40B4-BE49-F238E27FC236}">
                <a16:creationId xmlns:a16="http://schemas.microsoft.com/office/drawing/2014/main" id="{BCD4FF30-F2DB-5CB4-6567-2C23287B86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5790" y="2525340"/>
            <a:ext cx="3677053" cy="2036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1" name="Picture 9">
            <a:extLst>
              <a:ext uri="{FF2B5EF4-FFF2-40B4-BE49-F238E27FC236}">
                <a16:creationId xmlns:a16="http://schemas.microsoft.com/office/drawing/2014/main" id="{11E5768F-A63F-8C7A-69B0-A3F8C0F8B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5789" y="4634514"/>
            <a:ext cx="3677053" cy="2036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89AC77-7F3B-177F-900E-6682192BB541}"/>
              </a:ext>
            </a:extLst>
          </p:cNvPr>
          <p:cNvSpPr txBox="1"/>
          <p:nvPr/>
        </p:nvSpPr>
        <p:spPr>
          <a:xfrm flipH="1">
            <a:off x="979919" y="4018887"/>
            <a:ext cx="50847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The model shows clear improvement over random guessing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Between picking all to overperform or none to overperform, picking none is surprisingly the better option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C000"/>
                </a:solidFill>
              </a:rPr>
              <a:t>The model improves on both the passive(picking none) and aggressive(picking all) strategies in terms of the ‘overperform’ metric </a:t>
            </a:r>
          </a:p>
        </p:txBody>
      </p:sp>
    </p:spTree>
    <p:extLst>
      <p:ext uri="{BB962C8B-B14F-4D97-AF65-F5344CB8AC3E}">
        <p14:creationId xmlns:p14="http://schemas.microsoft.com/office/powerpoint/2010/main" val="2080091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E5113-B272-00F5-1A68-E04603B8A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2501025" cy="102572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Returns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DABAA7-2DC2-DE89-D11F-91D598C0FA77}"/>
              </a:ext>
            </a:extLst>
          </p:cNvPr>
          <p:cNvSpPr txBox="1"/>
          <p:nvPr/>
        </p:nvSpPr>
        <p:spPr>
          <a:xfrm>
            <a:off x="1914429" y="213560"/>
            <a:ext cx="268337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  <a:latin typeface="Courier New" panose="02070309020205020404" pitchFamily="49" charset="0"/>
              </a:rPr>
              <a:t>The original idea of picking all the Super Bowl Advertisers only beats the S &amp; P 500 10 of the 21 years 1999 to 2020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FFFF00"/>
                </a:solidFill>
                <a:effectLst/>
              </a:rPr>
              <a:t>  </a:t>
            </a:r>
            <a:endParaRPr kumimoji="0" lang="en-US" altLang="en-US" sz="4000" b="1" i="0" u="none" strike="noStrike" cap="none" normalizeH="0" baseline="0" dirty="0">
              <a:ln>
                <a:noFill/>
              </a:ln>
              <a:solidFill>
                <a:srgbClr val="FFFF00"/>
              </a:solidFill>
              <a:effectLst/>
              <a:latin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4099" name="Picture 3">
            <a:extLst>
              <a:ext uri="{FF2B5EF4-FFF2-40B4-BE49-F238E27FC236}">
                <a16:creationId xmlns:a16="http://schemas.microsoft.com/office/drawing/2014/main" id="{FBD70B87-8EB0-8122-0CE4-0AB9E051D6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2237" y="421737"/>
            <a:ext cx="5751320" cy="3111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>
            <a:extLst>
              <a:ext uri="{FF2B5EF4-FFF2-40B4-BE49-F238E27FC236}">
                <a16:creationId xmlns:a16="http://schemas.microsoft.com/office/drawing/2014/main" id="{F110D89A-8C98-D881-3913-BC3EDFEF24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83" y="2281687"/>
            <a:ext cx="5751320" cy="3321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F3730F-957A-B5C8-9660-E68A2D8B5421}"/>
              </a:ext>
            </a:extLst>
          </p:cNvPr>
          <p:cNvSpPr txBox="1"/>
          <p:nvPr/>
        </p:nvSpPr>
        <p:spPr>
          <a:xfrm flipH="1">
            <a:off x="7106400" y="3533089"/>
            <a:ext cx="49950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The model did not predict any overperformers in the years:			</a:t>
            </a:r>
          </a:p>
          <a:p>
            <a:pPr algn="r"/>
            <a:r>
              <a:rPr lang="en-US" dirty="0">
                <a:solidFill>
                  <a:srgbClr val="FFFF00"/>
                </a:solidFill>
              </a:rPr>
              <a:t>      2000, 2004, 2005, 2006, 2008, 2018, 2020</a:t>
            </a:r>
          </a:p>
          <a:p>
            <a:pPr marL="285750" indent="-285750" algn="r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The average return of the model in the other years is </a:t>
            </a:r>
            <a:r>
              <a:rPr lang="en-US" dirty="0">
                <a:solidFill>
                  <a:srgbClr val="92D050"/>
                </a:solidFill>
              </a:rPr>
              <a:t>15.89% </a:t>
            </a:r>
            <a:r>
              <a:rPr lang="en-US" dirty="0">
                <a:solidFill>
                  <a:srgbClr val="FFFF00"/>
                </a:solidFill>
              </a:rPr>
              <a:t>while the S &amp; P  only  averaged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2.57% </a:t>
            </a:r>
            <a:r>
              <a:rPr lang="en-US" dirty="0">
                <a:solidFill>
                  <a:srgbClr val="FFFF00"/>
                </a:solidFill>
              </a:rPr>
              <a:t>and the pick all strategy averaged </a:t>
            </a:r>
            <a:r>
              <a:rPr lang="en-US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7.06%</a:t>
            </a:r>
            <a:r>
              <a:rPr lang="en-US" dirty="0">
                <a:solidFill>
                  <a:srgbClr val="FFFF00"/>
                </a:solidFill>
              </a:rPr>
              <a:t>  		in those years </a:t>
            </a:r>
            <a:endParaRPr lang="en-US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  <a:p>
            <a:pPr marL="285750" indent="-285750" algn="r">
              <a:buFont typeface="Arial" panose="020B0604020202020204" pitchFamily="34" charset="0"/>
              <a:buChar char="•"/>
            </a:pPr>
            <a:endParaRPr lang="en-US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1420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5DFCC-EC6F-0FB4-C0D4-54BEDD8C1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3882" y="365125"/>
            <a:ext cx="3024499" cy="651825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00"/>
                </a:solidFill>
              </a:rPr>
              <a:t>Off years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C0BAA21F-CFA9-64CE-D14E-81B68B1774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5329134"/>
              </p:ext>
            </p:extLst>
          </p:nvPr>
        </p:nvGraphicFramePr>
        <p:xfrm>
          <a:off x="6375875" y="365125"/>
          <a:ext cx="5257800" cy="3474720"/>
        </p:xfrm>
        <a:graphic>
          <a:graphicData uri="http://schemas.openxmlformats.org/drawingml/2006/table">
            <a:tbl>
              <a:tblPr/>
              <a:tblGrid>
                <a:gridCol w="1298605">
                  <a:extLst>
                    <a:ext uri="{9D8B030D-6E8A-4147-A177-3AD203B41FA5}">
                      <a16:colId xmlns:a16="http://schemas.microsoft.com/office/drawing/2014/main" val="3519306745"/>
                    </a:ext>
                  </a:extLst>
                </a:gridCol>
                <a:gridCol w="1330295">
                  <a:extLst>
                    <a:ext uri="{9D8B030D-6E8A-4147-A177-3AD203B41FA5}">
                      <a16:colId xmlns:a16="http://schemas.microsoft.com/office/drawing/2014/main" val="2471932079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3406025892"/>
                    </a:ext>
                  </a:extLst>
                </a:gridCol>
                <a:gridCol w="1314450">
                  <a:extLst>
                    <a:ext uri="{9D8B030D-6E8A-4147-A177-3AD203B41FA5}">
                      <a16:colId xmlns:a16="http://schemas.microsoft.com/office/drawing/2014/main" val="1880633057"/>
                    </a:ext>
                  </a:extLst>
                </a:gridCol>
              </a:tblGrid>
              <a:tr h="279474"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>
                        <a:effectLst/>
                      </a:endParaRPr>
                    </a:p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effectLst/>
                        </a:rPr>
                        <a:t>Year</a:t>
                      </a:r>
                    </a:p>
                    <a:p>
                      <a:pPr algn="r" fontAlgn="ctr"/>
                      <a:r>
                        <a:rPr lang="en-US" b="1" dirty="0">
                          <a:effectLst/>
                        </a:rPr>
                        <a:t> 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S and 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Pick All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 err="1">
                          <a:effectLst/>
                        </a:rPr>
                        <a:t>PickAll</a:t>
                      </a:r>
                      <a:r>
                        <a:rPr lang="en-US" b="1" dirty="0">
                          <a:effectLst/>
                        </a:rPr>
                        <a:t>-SP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2487390"/>
                  </a:ext>
                </a:extLst>
              </a:tr>
              <a:tr h="27947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2000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2.6%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-44.7%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-47.3%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7068433"/>
                  </a:ext>
                </a:extLst>
              </a:tr>
              <a:tr h="27947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2004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-2.5%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-1.1%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1.4%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4782611"/>
                  </a:ext>
                </a:extLst>
              </a:tr>
              <a:tr h="27947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2005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1.8%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-8.6%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-10.3%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63312616"/>
                  </a:ext>
                </a:extLst>
              </a:tr>
              <a:tr h="27947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2006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0.8%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-6.0%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-6.8%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652408"/>
                  </a:ext>
                </a:extLst>
              </a:tr>
              <a:tr h="27947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2008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-9.5%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-16.2%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-6.7%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3098754"/>
                  </a:ext>
                </a:extLst>
              </a:tr>
              <a:tr h="27947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2018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7.6%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4.8%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>
                          <a:effectLst/>
                        </a:rPr>
                        <a:t>-2.9%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9351554"/>
                  </a:ext>
                </a:extLst>
              </a:tr>
              <a:tr h="279474">
                <a:tc>
                  <a:txBody>
                    <a:bodyPr/>
                    <a:lstStyle/>
                    <a:p>
                      <a:pPr algn="r" fontAlgn="ctr"/>
                      <a:r>
                        <a:rPr lang="en-US" b="1" dirty="0">
                          <a:effectLst/>
                        </a:rPr>
                        <a:t>2020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1.4%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-7.8%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-9.2%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7734256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6939B550-2C62-B897-5249-AD8E5B7A4292}"/>
              </a:ext>
            </a:extLst>
          </p:cNvPr>
          <p:cNvSpPr txBox="1"/>
          <p:nvPr/>
        </p:nvSpPr>
        <p:spPr>
          <a:xfrm flipH="1">
            <a:off x="1026542" y="1085343"/>
            <a:ext cx="42205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years the model did not choose any stocks to overperform were typically good years to sit out.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2000 was the tech bubble crashing, 2008 was the housing crash, and 2020 was Covid.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2018 was the only remotely good year the model missed out on.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F2A4A28-D920-C6C9-2E5C-3D1EB52ADF26}"/>
              </a:ext>
            </a:extLst>
          </p:cNvPr>
          <p:cNvSpPr txBox="1"/>
          <p:nvPr/>
        </p:nvSpPr>
        <p:spPr>
          <a:xfrm>
            <a:off x="441385" y="4634722"/>
            <a:ext cx="24697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</a:rPr>
              <a:t>Limitations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70E8CE-3EA0-C1EC-E8D0-6E7B6B59D0B2}"/>
              </a:ext>
            </a:extLst>
          </p:cNvPr>
          <p:cNvSpPr txBox="1"/>
          <p:nvPr/>
        </p:nvSpPr>
        <p:spPr>
          <a:xfrm flipH="1">
            <a:off x="0" y="5469668"/>
            <a:ext cx="97450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Data for some years  was sparse  or incomplete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The models had less than optimal variability under CV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00"/>
                </a:solidFill>
              </a:rPr>
              <a:t>The model tended to be better at weeding out the ‘losers’ than picking as many ‘winners’.</a:t>
            </a:r>
          </a:p>
        </p:txBody>
      </p:sp>
    </p:spTree>
    <p:extLst>
      <p:ext uri="{BB962C8B-B14F-4D97-AF65-F5344CB8AC3E}">
        <p14:creationId xmlns:p14="http://schemas.microsoft.com/office/powerpoint/2010/main" val="4148632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13158-F68E-663E-A763-A88D02655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33915-DB31-4F6F-CADD-AD24A3A55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6545366" cy="2942928"/>
          </a:xfrm>
        </p:spPr>
        <p:txBody>
          <a:bodyPr>
            <a:normAutofit fontScale="85000" lnSpcReduction="10000"/>
          </a:bodyPr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Create a more comprehensive data set by scraping the data again</a:t>
            </a: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Refine better product types as these seemed to be highly relevant</a:t>
            </a: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Extract additional features regarding company advertising budgets, sales, and more specific public corporate accounting reports</a:t>
            </a:r>
          </a:p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Test the current model using 2021 and 2022 data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2ABE8F-6A5C-0019-FD6C-5775FD25ABAE}"/>
              </a:ext>
            </a:extLst>
          </p:cNvPr>
          <p:cNvSpPr txBox="1"/>
          <p:nvPr/>
        </p:nvSpPr>
        <p:spPr>
          <a:xfrm>
            <a:off x="504201" y="5624545"/>
            <a:ext cx="59307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Thanks to Springboard and especially my mentor Kevin Ding</a:t>
            </a:r>
          </a:p>
        </p:txBody>
      </p:sp>
    </p:spTree>
    <p:extLst>
      <p:ext uri="{BB962C8B-B14F-4D97-AF65-F5344CB8AC3E}">
        <p14:creationId xmlns:p14="http://schemas.microsoft.com/office/powerpoint/2010/main" val="178631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5">
            <a:extLst>
              <a:ext uri="{FF2B5EF4-FFF2-40B4-BE49-F238E27FC236}">
                <a16:creationId xmlns:a16="http://schemas.microsoft.com/office/drawing/2014/main" id="{375B19E4-0108-41C4-8DB1-11BAE0B4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4DDC97-80E6-B382-C35F-BC52FBAE5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19" y="669925"/>
            <a:ext cx="4635609" cy="1325563"/>
          </a:xfrm>
        </p:spPr>
        <p:txBody>
          <a:bodyPr anchor="b">
            <a:normAutofit fontScale="90000"/>
          </a:bodyPr>
          <a:lstStyle/>
          <a:p>
            <a:r>
              <a:rPr lang="en-US" sz="2800" dirty="0">
                <a:solidFill>
                  <a:srgbClr val="FFC000"/>
                </a:solidFill>
              </a:rPr>
              <a:t>Can Super Bowl advertiser’s stock performance  vs S &amp; P 500 be predicted ?</a:t>
            </a:r>
            <a:br>
              <a:rPr lang="en-US" sz="2100" dirty="0">
                <a:solidFill>
                  <a:schemeClr val="bg1"/>
                </a:solidFill>
              </a:rPr>
            </a:br>
            <a:endParaRPr lang="en-US" sz="2100" dirty="0">
              <a:solidFill>
                <a:schemeClr val="bg1"/>
              </a:solidFill>
            </a:endParaRPr>
          </a:p>
        </p:txBody>
      </p:sp>
      <p:pic>
        <p:nvPicPr>
          <p:cNvPr id="5" name="Content Placeholder 4" descr="A group of people celebrating">
            <a:extLst>
              <a:ext uri="{FF2B5EF4-FFF2-40B4-BE49-F238E27FC236}">
                <a16:creationId xmlns:a16="http://schemas.microsoft.com/office/drawing/2014/main" id="{5F086C67-F0E6-3120-04FA-BFB692C92C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5280" r="28300"/>
          <a:stretch/>
        </p:blipFill>
        <p:spPr>
          <a:xfrm>
            <a:off x="0" y="561118"/>
            <a:ext cx="5753102" cy="5735764"/>
          </a:xfrm>
          <a:prstGeom prst="rect">
            <a:avLst/>
          </a:prstGeom>
        </p:spPr>
      </p:pic>
      <p:cxnSp>
        <p:nvCxnSpPr>
          <p:cNvPr id="54" name="Straight Connector 57">
            <a:extLst>
              <a:ext uri="{FF2B5EF4-FFF2-40B4-BE49-F238E27FC236}">
                <a16:creationId xmlns:a16="http://schemas.microsoft.com/office/drawing/2014/main" id="{CEA14AE1-71AB-4B18-826E-F563FF428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2916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17920" y="2026340"/>
            <a:ext cx="597408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Content Placeholder 9">
            <a:extLst>
              <a:ext uri="{FF2B5EF4-FFF2-40B4-BE49-F238E27FC236}">
                <a16:creationId xmlns:a16="http://schemas.microsoft.com/office/drawing/2014/main" id="{3EE47133-AA0B-8883-C82A-29B4A3F6C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7919" y="2400304"/>
            <a:ext cx="4635609" cy="344169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Past research focused on short term performance </a:t>
            </a:r>
          </a:p>
          <a:p>
            <a:r>
              <a:rPr lang="en-US" sz="2000" dirty="0">
                <a:solidFill>
                  <a:schemeClr val="bg1"/>
                </a:solidFill>
              </a:rPr>
              <a:t>Previous studies used only a couple of years of data</a:t>
            </a:r>
          </a:p>
          <a:p>
            <a:r>
              <a:rPr lang="en-US" sz="2000" dirty="0">
                <a:solidFill>
                  <a:srgbClr val="FF0000"/>
                </a:solidFill>
              </a:rPr>
              <a:t>Advertisers were more likely to beat the index than not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2D8921-4A8B-C0E2-746E-10959B2A9DFF}"/>
              </a:ext>
            </a:extLst>
          </p:cNvPr>
          <p:cNvSpPr txBox="1"/>
          <p:nvPr/>
        </p:nvSpPr>
        <p:spPr>
          <a:xfrm>
            <a:off x="3426824" y="6096827"/>
            <a:ext cx="232627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usgamblingsites.com/sports/nfl/super-bowl/odds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9247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Codes on papers">
            <a:extLst>
              <a:ext uri="{FF2B5EF4-FFF2-40B4-BE49-F238E27FC236}">
                <a16:creationId xmlns:a16="http://schemas.microsoft.com/office/drawing/2014/main" id="{DFB01868-FB16-6773-60DD-2640718C4E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3608" b="1212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B1C1546-080F-E34C-1237-21A575CE8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D30C1-FEF9-AC47-B9BF-4B6D4F119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>
                <a:solidFill>
                  <a:schemeClr val="accent4">
                    <a:lumMod val="40000"/>
                    <a:lumOff val="60000"/>
                  </a:schemeClr>
                </a:solidFill>
              </a:rPr>
              <a:t>The data was merged from several data sets.</a:t>
            </a:r>
          </a:p>
          <a:p>
            <a:r>
              <a:rPr lang="en-US" sz="2600">
                <a:solidFill>
                  <a:srgbClr val="FFFFFF"/>
                </a:solidFill>
              </a:rPr>
              <a:t>Text file scraped from </a:t>
            </a:r>
            <a:r>
              <a:rPr lang="en-US" sz="260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https://www.pro-football-reference.com/super-bowl/</a:t>
            </a:r>
            <a:r>
              <a:rPr lang="en-US" sz="2600">
                <a:solidFill>
                  <a:schemeClr val="accent2"/>
                </a:solidFill>
              </a:rPr>
              <a:t> </a:t>
            </a:r>
            <a:r>
              <a:rPr lang="en-US" sz="2600">
                <a:solidFill>
                  <a:srgbClr val="FFFFFF"/>
                </a:solidFill>
              </a:rPr>
              <a:t>  (mostly for dates)</a:t>
            </a:r>
          </a:p>
          <a:p>
            <a:r>
              <a:rPr lang="en-US" sz="2600">
                <a:solidFill>
                  <a:srgbClr val="FFFFFF"/>
                </a:solidFill>
              </a:rPr>
              <a:t>From Kaggle </a:t>
            </a:r>
            <a:r>
              <a:rPr lang="en-US" sz="260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https://www.kaggle.com/datasets/prondeau/superbowlads</a:t>
            </a:r>
            <a:r>
              <a:rPr lang="en-US" sz="2600">
                <a:solidFill>
                  <a:schemeClr val="accent2"/>
                </a:solidFill>
              </a:rPr>
              <a:t> </a:t>
            </a:r>
            <a:r>
              <a:rPr lang="en-US" sz="2600">
                <a:solidFill>
                  <a:srgbClr val="FFFFFF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(main data set </a:t>
            </a:r>
            <a:r>
              <a:rPr lang="en-US" sz="2600" b="0" i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563 Superbowl commercials with the year, product type, product/commercial title, and sometimes a plot)</a:t>
            </a:r>
            <a:endParaRPr lang="en-US" sz="2600">
              <a:solidFill>
                <a:srgbClr val="FFFFFF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600">
                <a:solidFill>
                  <a:srgbClr val="FFFFFF"/>
                </a:solidFill>
              </a:rPr>
              <a:t> </a:t>
            </a:r>
            <a:r>
              <a:rPr lang="en-US" sz="2600">
                <a:solidFill>
                  <a:schemeClr val="accent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https://datahub.io/core/employment-us/datapackage.json</a:t>
            </a:r>
            <a:r>
              <a:rPr lang="en-US" sz="2600">
                <a:solidFill>
                  <a:schemeClr val="accent2"/>
                </a:solidFill>
              </a:rPr>
              <a:t> </a:t>
            </a:r>
            <a:r>
              <a:rPr lang="en-US" sz="2600">
                <a:solidFill>
                  <a:srgbClr val="FFFFFF"/>
                </a:solidFill>
              </a:rPr>
              <a:t>(general economic information)</a:t>
            </a:r>
          </a:p>
          <a:p>
            <a:r>
              <a:rPr lang="en-US" sz="2600">
                <a:solidFill>
                  <a:srgbClr val="FFFFFF"/>
                </a:solidFill>
              </a:rPr>
              <a:t>Additionally, ChatGPT was used to generate the stock tickers.</a:t>
            </a:r>
          </a:p>
          <a:p>
            <a:endParaRPr lang="en-US" sz="2600">
              <a:solidFill>
                <a:srgbClr val="FFFFFF"/>
              </a:solidFill>
            </a:endParaRPr>
          </a:p>
          <a:p>
            <a:endParaRPr lang="en-US" sz="2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9469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1" name="Rectangle 308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AE5339-EC57-2F79-45BD-879EE2872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3" y="1641752"/>
            <a:ext cx="4391025" cy="1006557"/>
          </a:xfrm>
        </p:spPr>
        <p:txBody>
          <a:bodyPr anchor="t">
            <a:normAutofit/>
          </a:bodyPr>
          <a:lstStyle/>
          <a:p>
            <a:r>
              <a:rPr lang="en-US" sz="4000" b="1" u="sng" dirty="0">
                <a:solidFill>
                  <a:schemeClr val="bg1"/>
                </a:solidFill>
              </a:rPr>
              <a:t>Interesting 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AAB55-5D31-B57D-F27E-B72F918D7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4" y="2769079"/>
            <a:ext cx="4391025" cy="2831621"/>
          </a:xfrm>
        </p:spPr>
        <p:txBody>
          <a:bodyPr>
            <a:normAutofit fontScale="92500"/>
          </a:bodyPr>
          <a:lstStyle/>
          <a:p>
            <a:r>
              <a:rPr lang="en-US" sz="2400" dirty="0">
                <a:solidFill>
                  <a:schemeClr val="accent4">
                    <a:alpha val="80000"/>
                  </a:schemeClr>
                </a:solidFill>
              </a:rPr>
              <a:t>Surprisingly, the previous research did appear to have looked at some particularly lucky years, 2009 and 2010</a:t>
            </a:r>
          </a:p>
          <a:p>
            <a:pPr marL="0" indent="0">
              <a:buNone/>
            </a:pPr>
            <a:endParaRPr lang="en-US" sz="2400" dirty="0">
              <a:solidFill>
                <a:schemeClr val="accent4">
                  <a:alpha val="80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alpha val="80000"/>
                  </a:schemeClr>
                </a:solidFill>
              </a:rPr>
              <a:t>Both years had a 62.5% chance of overperformance while the average of all years was only 43.5%</a:t>
            </a:r>
          </a:p>
          <a:p>
            <a:endParaRPr lang="en-US" sz="24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900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A53C7BD7-F34F-4035-D3D8-101BC8C53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401" y="1182255"/>
            <a:ext cx="6428508" cy="497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952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7" name="Rectangle 206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D48226-35C6-8C39-F847-999390847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361950"/>
            <a:ext cx="4391024" cy="1323975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accent4"/>
                </a:solidFill>
              </a:rPr>
              <a:t>Overperformance by Product Type</a:t>
            </a:r>
          </a:p>
        </p:txBody>
      </p:sp>
      <p:pic>
        <p:nvPicPr>
          <p:cNvPr id="2052" name="Picture 4" descr="A graph of a product type&#10;&#10;Description automatically generated">
            <a:extLst>
              <a:ext uri="{FF2B5EF4-FFF2-40B4-BE49-F238E27FC236}">
                <a16:creationId xmlns:a16="http://schemas.microsoft.com/office/drawing/2014/main" id="{A8AB788A-F600-D739-4220-EBD2F409D2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88" b="-1"/>
          <a:stretch/>
        </p:blipFill>
        <p:spPr bwMode="auto">
          <a:xfrm>
            <a:off x="285750" y="155435"/>
            <a:ext cx="5436440" cy="3911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8" name="Content Placeholder 2055">
            <a:extLst>
              <a:ext uri="{FF2B5EF4-FFF2-40B4-BE49-F238E27FC236}">
                <a16:creationId xmlns:a16="http://schemas.microsoft.com/office/drawing/2014/main" id="{8A62F611-7E93-1A03-AB59-A3329F9EC8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9812" y="1685926"/>
            <a:ext cx="4579188" cy="2009774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There seem to be definite divisions by product type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Food, Soft drink and Alcohol are all above average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Film (but oddly not TV ) and Cars are generally below average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98D750-C774-1C33-4835-17DEF3E3B9B5}"/>
              </a:ext>
            </a:extLst>
          </p:cNvPr>
          <p:cNvSpPr txBox="1"/>
          <p:nvPr/>
        </p:nvSpPr>
        <p:spPr>
          <a:xfrm>
            <a:off x="714375" y="4581525"/>
            <a:ext cx="44958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Gaming is a very small sample of 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Film, car , alcohol and food are about 3 of every 5 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Add the similar categories TV and Soft Drink and it is closer to 3 in 4 ads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>
                  <a:alpha val="80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D51D250E-11B8-E06E-1666-06A79D77E3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38824" y="3629026"/>
            <a:ext cx="6067426" cy="3114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4234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4" descr="Confetti raining on goal post">
            <a:extLst>
              <a:ext uri="{FF2B5EF4-FFF2-40B4-BE49-F238E27FC236}">
                <a16:creationId xmlns:a16="http://schemas.microsoft.com/office/drawing/2014/main" id="{F002F597-28C6-58E5-EC91-07F9F12AE7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37"/>
          <a:stretch/>
        </p:blipFill>
        <p:spPr>
          <a:xfrm>
            <a:off x="18072" y="-47615"/>
            <a:ext cx="12106274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B4B883-B971-07AE-0C4D-FD3E711C63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1610" y="365124"/>
            <a:ext cx="3822189" cy="24733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1600" dirty="0">
                <a:solidFill>
                  <a:srgbClr val="FF0000"/>
                </a:solidFill>
              </a:rPr>
              <a:t>Model plan</a:t>
            </a:r>
            <a:br>
              <a:rPr lang="en-US" sz="1600" dirty="0">
                <a:solidFill>
                  <a:srgbClr val="FF0000"/>
                </a:solidFill>
              </a:rPr>
            </a:br>
            <a:br>
              <a:rPr lang="en-US" sz="1600" dirty="0">
                <a:solidFill>
                  <a:srgbClr val="FF0000"/>
                </a:solidFill>
              </a:rPr>
            </a:br>
            <a:r>
              <a:rPr lang="en-US" sz="1600" dirty="0">
                <a:solidFill>
                  <a:srgbClr val="FF0000"/>
                </a:solidFill>
              </a:rPr>
              <a:t>Try out several models to predict the target ‘overperform’:</a:t>
            </a:r>
            <a:br>
              <a:rPr lang="en-US" sz="1600" dirty="0">
                <a:solidFill>
                  <a:srgbClr val="FF0000"/>
                </a:solidFill>
              </a:rPr>
            </a:br>
            <a:br>
              <a:rPr lang="en-US" sz="1600" dirty="0">
                <a:solidFill>
                  <a:srgbClr val="FF0000"/>
                </a:solidFill>
              </a:rPr>
            </a:br>
            <a:r>
              <a:rPr lang="en-US" sz="1600" dirty="0">
                <a:solidFill>
                  <a:srgbClr val="FF0000"/>
                </a:solidFill>
              </a:rPr>
              <a:t>Logistic Regression</a:t>
            </a:r>
            <a:br>
              <a:rPr lang="en-US" sz="1600" dirty="0">
                <a:solidFill>
                  <a:srgbClr val="FF0000"/>
                </a:solidFill>
              </a:rPr>
            </a:br>
            <a:r>
              <a:rPr lang="en-US" sz="1600" dirty="0">
                <a:solidFill>
                  <a:srgbClr val="FF0000"/>
                </a:solidFill>
              </a:rPr>
              <a:t>KNN</a:t>
            </a:r>
            <a:br>
              <a:rPr lang="en-US" sz="1600" dirty="0">
                <a:solidFill>
                  <a:srgbClr val="FF0000"/>
                </a:solidFill>
              </a:rPr>
            </a:br>
            <a:r>
              <a:rPr lang="en-US" sz="1600" dirty="0">
                <a:solidFill>
                  <a:srgbClr val="FF0000"/>
                </a:solidFill>
              </a:rPr>
              <a:t>SVM</a:t>
            </a:r>
            <a:br>
              <a:rPr lang="en-US" sz="1600" dirty="0">
                <a:solidFill>
                  <a:srgbClr val="FF0000"/>
                </a:solidFill>
              </a:rPr>
            </a:br>
            <a:r>
              <a:rPr lang="en-US" sz="1600" dirty="0">
                <a:solidFill>
                  <a:srgbClr val="FF0000"/>
                </a:solidFill>
              </a:rPr>
              <a:t>Random Forest</a:t>
            </a:r>
            <a:br>
              <a:rPr lang="en-US" sz="1600" dirty="0">
                <a:solidFill>
                  <a:srgbClr val="FF0000"/>
                </a:solidFill>
              </a:rPr>
            </a:br>
            <a:r>
              <a:rPr lang="en-US" sz="1600" dirty="0">
                <a:solidFill>
                  <a:srgbClr val="FF0000"/>
                </a:solidFill>
              </a:rPr>
              <a:t>Gradient Boosting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2FB77B-C9A0-3858-866B-FD7AC67256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1610" y="3162299"/>
            <a:ext cx="3822189" cy="3014663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114300" algn="l"/>
            <a:r>
              <a:rPr lang="en-US" sz="1700" dirty="0"/>
              <a:t>Numeric features 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</a:rPr>
              <a:t>market cap	shares outstanding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</a:rPr>
              <a:t>Year		 year incorporated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</a:rPr>
              <a:t>Previous Superbowl Ad	 CPI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</a:rPr>
              <a:t>Yearly Ad Count	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</a:rPr>
              <a:t>Ave inflation  rate New Advertiser 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</a:rPr>
              <a:t>USD per euro	Change in GDP</a:t>
            </a:r>
          </a:p>
          <a:p>
            <a:pPr lvl="1"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70C0"/>
                </a:solidFill>
              </a:rPr>
              <a:t>VIX	Change in businesses</a:t>
            </a:r>
          </a:p>
          <a:p>
            <a:pPr marL="114300" algn="l"/>
            <a:r>
              <a:rPr lang="en-US" sz="1700" dirty="0"/>
              <a:t>Categorical features</a:t>
            </a:r>
          </a:p>
          <a:p>
            <a:pPr marL="228600" lvl="1" algn="l"/>
            <a:r>
              <a:rPr lang="en-US" sz="1700" dirty="0"/>
              <a:t>	</a:t>
            </a:r>
            <a:r>
              <a:rPr lang="en-US" sz="1800" dirty="0">
                <a:solidFill>
                  <a:srgbClr val="00B050"/>
                </a:solidFill>
              </a:rPr>
              <a:t>Product type      Ticker</a:t>
            </a:r>
          </a:p>
        </p:txBody>
      </p:sp>
    </p:spTree>
    <p:extLst>
      <p:ext uri="{BB962C8B-B14F-4D97-AF65-F5344CB8AC3E}">
        <p14:creationId xmlns:p14="http://schemas.microsoft.com/office/powerpoint/2010/main" val="1198158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0CE569-B987-7F99-556A-E2145B574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kern="1200" dirty="0">
                <a:solidFill>
                  <a:schemeClr val="accent4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rPr>
              <a:t>Model comparison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685F00A-8926-4737-8D6C-1C99488E65A7}"/>
              </a:ext>
            </a:extLst>
          </p:cNvPr>
          <p:cNvSpPr txBox="1"/>
          <p:nvPr/>
        </p:nvSpPr>
        <p:spPr>
          <a:xfrm>
            <a:off x="897769" y="2311884"/>
            <a:ext cx="4586513" cy="324501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The best test score is with KNN but also the most variable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Random Forest and Gradient Boosting seem to be the most consistent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Logistic regression may be overfitting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FE0494D-DA4D-2736-E855-2A305DEF1D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7750349"/>
              </p:ext>
            </p:extLst>
          </p:nvPr>
        </p:nvGraphicFramePr>
        <p:xfrm>
          <a:off x="5929746" y="1687123"/>
          <a:ext cx="5929746" cy="3729503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51979">
                  <a:extLst>
                    <a:ext uri="{9D8B030D-6E8A-4147-A177-3AD203B41FA5}">
                      <a16:colId xmlns:a16="http://schemas.microsoft.com/office/drawing/2014/main" val="112935998"/>
                    </a:ext>
                  </a:extLst>
                </a:gridCol>
                <a:gridCol w="1999659">
                  <a:extLst>
                    <a:ext uri="{9D8B030D-6E8A-4147-A177-3AD203B41FA5}">
                      <a16:colId xmlns:a16="http://schemas.microsoft.com/office/drawing/2014/main" val="4156308995"/>
                    </a:ext>
                  </a:extLst>
                </a:gridCol>
                <a:gridCol w="1226036">
                  <a:extLst>
                    <a:ext uri="{9D8B030D-6E8A-4147-A177-3AD203B41FA5}">
                      <a16:colId xmlns:a16="http://schemas.microsoft.com/office/drawing/2014/main" val="4126056119"/>
                    </a:ext>
                  </a:extLst>
                </a:gridCol>
                <a:gridCol w="1226036">
                  <a:extLst>
                    <a:ext uri="{9D8B030D-6E8A-4147-A177-3AD203B41FA5}">
                      <a16:colId xmlns:a16="http://schemas.microsoft.com/office/drawing/2014/main" val="2664607033"/>
                    </a:ext>
                  </a:extLst>
                </a:gridCol>
                <a:gridCol w="1226036">
                  <a:extLst>
                    <a:ext uri="{9D8B030D-6E8A-4147-A177-3AD203B41FA5}">
                      <a16:colId xmlns:a16="http://schemas.microsoft.com/office/drawing/2014/main" val="961071610"/>
                    </a:ext>
                  </a:extLst>
                </a:gridCol>
              </a:tblGrid>
              <a:tr h="874254"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 dirty="0">
                          <a:effectLst/>
                        </a:rPr>
                        <a:t>Algorithm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 dirty="0">
                          <a:effectLst/>
                        </a:rPr>
                        <a:t>Mean cross validation training score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 dirty="0">
                          <a:effectLst/>
                        </a:rPr>
                        <a:t>Mean cross validation test score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 dirty="0">
                          <a:effectLst/>
                        </a:rPr>
                        <a:t>Standard </a:t>
                      </a:r>
                      <a:r>
                        <a:rPr lang="en-US" sz="1700" b="1" dirty="0" err="1">
                          <a:effectLst/>
                        </a:rPr>
                        <a:t>deveation</a:t>
                      </a:r>
                      <a:r>
                        <a:rPr lang="en-US" sz="1700" b="1" dirty="0">
                          <a:effectLst/>
                        </a:rPr>
                        <a:t> in cross validation</a:t>
                      </a:r>
                    </a:p>
                  </a:txBody>
                  <a:tcPr marL="83681" marR="83681" marT="41840" marB="41840" anchor="ctr"/>
                </a:tc>
                <a:extLst>
                  <a:ext uri="{0D108BD9-81ED-4DB2-BD59-A6C34878D82A}">
                    <a16:rowId xmlns:a16="http://schemas.microsoft.com/office/drawing/2014/main" val="3649446291"/>
                  </a:ext>
                </a:extLst>
              </a:tr>
              <a:tr h="622573">
                <a:tc>
                  <a:txBody>
                    <a:bodyPr/>
                    <a:lstStyle/>
                    <a:p>
                      <a:pPr algn="r" fontAlgn="ctr"/>
                      <a:endParaRPr lang="en-US" sz="1700" b="1" dirty="0">
                        <a:effectLst/>
                      </a:endParaRP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Logistic Regression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0.609158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0.511905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0.111955</a:t>
                      </a:r>
                    </a:p>
                  </a:txBody>
                  <a:tcPr marL="83681" marR="83681" marT="41840" marB="41840" anchor="ctr"/>
                </a:tc>
                <a:extLst>
                  <a:ext uri="{0D108BD9-81ED-4DB2-BD59-A6C34878D82A}">
                    <a16:rowId xmlns:a16="http://schemas.microsoft.com/office/drawing/2014/main" val="1038771113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KNN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0.510451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0.672619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0.144881</a:t>
                      </a:r>
                    </a:p>
                  </a:txBody>
                  <a:tcPr marL="83681" marR="83681" marT="41840" marB="41840" anchor="ctr"/>
                </a:tc>
                <a:extLst>
                  <a:ext uri="{0D108BD9-81ED-4DB2-BD59-A6C34878D82A}">
                    <a16:rowId xmlns:a16="http://schemas.microsoft.com/office/drawing/2014/main" val="1562704562"/>
                  </a:ext>
                </a:extLst>
              </a:tr>
              <a:tr h="370892"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SVM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0.575399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0.623333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0.138484</a:t>
                      </a:r>
                    </a:p>
                  </a:txBody>
                  <a:tcPr marL="83681" marR="83681" marT="41840" marB="41840" anchor="ctr"/>
                </a:tc>
                <a:extLst>
                  <a:ext uri="{0D108BD9-81ED-4DB2-BD59-A6C34878D82A}">
                    <a16:rowId xmlns:a16="http://schemas.microsoft.com/office/drawing/2014/main" val="3791810936"/>
                  </a:ext>
                </a:extLst>
              </a:tr>
              <a:tr h="622573"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Random Forest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0.570719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0.597619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0.084213</a:t>
                      </a:r>
                    </a:p>
                  </a:txBody>
                  <a:tcPr marL="83681" marR="83681" marT="41840" marB="41840" anchor="ctr"/>
                </a:tc>
                <a:extLst>
                  <a:ext uri="{0D108BD9-81ED-4DB2-BD59-A6C34878D82A}">
                    <a16:rowId xmlns:a16="http://schemas.microsoft.com/office/drawing/2014/main" val="1258357802"/>
                  </a:ext>
                </a:extLst>
              </a:tr>
              <a:tr h="622573"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Gradient Boost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0.582257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0.572619</a:t>
                      </a:r>
                    </a:p>
                  </a:txBody>
                  <a:tcPr marL="83681" marR="83681" marT="41840" marB="41840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0.101707</a:t>
                      </a:r>
                    </a:p>
                  </a:txBody>
                  <a:tcPr marL="83681" marR="83681" marT="41840" marB="41840" anchor="ctr"/>
                </a:tc>
                <a:extLst>
                  <a:ext uri="{0D108BD9-81ED-4DB2-BD59-A6C34878D82A}">
                    <a16:rowId xmlns:a16="http://schemas.microsoft.com/office/drawing/2014/main" val="2581761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5114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024687B-3153-123C-0A8C-D7D007FAF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29768"/>
            <a:ext cx="12202175" cy="1519356"/>
            <a:chOff x="-1" y="-29768"/>
            <a:chExt cx="12202175" cy="151935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6305F5-7509-0BF5-12D3-30451FCD7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5341412" y="-5371175"/>
              <a:ext cx="1519350" cy="12202174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0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71C5C7A-6D55-5B27-646E-39C962693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8917093" y="-1801610"/>
              <a:ext cx="1507122" cy="5063040"/>
            </a:xfrm>
            <a:prstGeom prst="rect">
              <a:avLst/>
            </a:prstGeom>
            <a:gradFill>
              <a:gsLst>
                <a:gs pos="5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B3B1F4-948C-963C-E6EA-60CF7FBFA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3100712" y="-3130481"/>
              <a:ext cx="1519356" cy="7720782"/>
            </a:xfrm>
            <a:prstGeom prst="rect">
              <a:avLst/>
            </a:prstGeom>
            <a:gradFill>
              <a:gsLst>
                <a:gs pos="29000">
                  <a:schemeClr val="accent5">
                    <a:lumMod val="60000"/>
                    <a:lumOff val="40000"/>
                    <a:alpha val="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1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A0370A7-791F-3BBF-AD98-47E33FF87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1" y="301843"/>
            <a:ext cx="10477109" cy="1003532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FFFFFF"/>
                </a:solidFill>
              </a:rPr>
              <a:t>Modelling Choices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8F345-57EB-8DDD-4DD2-4CDA63B7F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301" y="2308124"/>
            <a:ext cx="5025735" cy="36735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Tuned the Random Forest , Gradient Boosting and K-nearest Neighbor Classifiers</a:t>
            </a:r>
          </a:p>
          <a:p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Used 5-fold </a:t>
            </a:r>
            <a:r>
              <a:rPr lang="en-US" dirty="0" err="1">
                <a:solidFill>
                  <a:schemeClr val="accent4">
                    <a:lumMod val="40000"/>
                    <a:lumOff val="60000"/>
                  </a:schemeClr>
                </a:solidFill>
              </a:rPr>
              <a:t>GridSearch</a:t>
            </a:r>
            <a:r>
              <a:rPr lang="en-US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 and Cross-validation</a:t>
            </a:r>
            <a:endParaRPr 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852616-3472-ECB8-AC51-B7D97F49D091}"/>
              </a:ext>
            </a:extLst>
          </p:cNvPr>
          <p:cNvSpPr txBox="1"/>
          <p:nvPr/>
        </p:nvSpPr>
        <p:spPr>
          <a:xfrm>
            <a:off x="1000126" y="1483471"/>
            <a:ext cx="10744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FF0000"/>
                </a:solidFill>
              </a:rPr>
              <a:t>Random Forest is the most consistent and is the choice of model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5EB3C2-C240-5C17-F4A6-4BF7363430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3872651"/>
              </p:ext>
            </p:extLst>
          </p:nvPr>
        </p:nvGraphicFramePr>
        <p:xfrm>
          <a:off x="6858000" y="3238500"/>
          <a:ext cx="4457701" cy="3086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76">
                  <a:extLst>
                    <a:ext uri="{9D8B030D-6E8A-4147-A177-3AD203B41FA5}">
                      <a16:colId xmlns:a16="http://schemas.microsoft.com/office/drawing/2014/main" val="692845013"/>
                    </a:ext>
                  </a:extLst>
                </a:gridCol>
                <a:gridCol w="1692537">
                  <a:extLst>
                    <a:ext uri="{9D8B030D-6E8A-4147-A177-3AD203B41FA5}">
                      <a16:colId xmlns:a16="http://schemas.microsoft.com/office/drawing/2014/main" val="3403977818"/>
                    </a:ext>
                  </a:extLst>
                </a:gridCol>
                <a:gridCol w="1155701">
                  <a:extLst>
                    <a:ext uri="{9D8B030D-6E8A-4147-A177-3AD203B41FA5}">
                      <a16:colId xmlns:a16="http://schemas.microsoft.com/office/drawing/2014/main" val="3089940835"/>
                    </a:ext>
                  </a:extLst>
                </a:gridCol>
                <a:gridCol w="1258887">
                  <a:extLst>
                    <a:ext uri="{9D8B030D-6E8A-4147-A177-3AD203B41FA5}">
                      <a16:colId xmlns:a16="http://schemas.microsoft.com/office/drawing/2014/main" val="2571377944"/>
                    </a:ext>
                  </a:extLst>
                </a:gridCol>
              </a:tblGrid>
              <a:tr h="1268519"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>
                          <a:effectLst/>
                        </a:rPr>
                        <a:t>Algorithm</a:t>
                      </a: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1" dirty="0">
                          <a:effectLst/>
                        </a:rPr>
                        <a:t>ROC-AUC test score</a:t>
                      </a:r>
                    </a:p>
                    <a:p>
                      <a:pPr algn="r" fontAlgn="ctr"/>
                      <a:endParaRPr lang="en-US" sz="1700" b="1" dirty="0">
                        <a:effectLst/>
                      </a:endParaRP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b="1">
                          <a:effectLst/>
                        </a:rPr>
                        <a:t>ROC-AUC test Algorithm</a:t>
                      </a:r>
                    </a:p>
                    <a:p>
                      <a:pPr algn="r" fontAlgn="ctr"/>
                      <a:r>
                        <a:rPr lang="en-US" sz="1700" b="1">
                          <a:effectLst/>
                        </a:rPr>
                        <a:t>std</a:t>
                      </a:r>
                    </a:p>
                  </a:txBody>
                  <a:tcPr marL="83916" marR="83916" marT="41958" marB="41958" anchor="ctr"/>
                </a:tc>
                <a:extLst>
                  <a:ext uri="{0D108BD9-81ED-4DB2-BD59-A6C34878D82A}">
                    <a16:rowId xmlns:a16="http://schemas.microsoft.com/office/drawing/2014/main" val="3693454612"/>
                  </a:ext>
                </a:extLst>
              </a:tr>
              <a:tr h="416529"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KNN</a:t>
                      </a: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0.54</a:t>
                      </a: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0.13</a:t>
                      </a:r>
                    </a:p>
                  </a:txBody>
                  <a:tcPr marL="83916" marR="83916" marT="41958" marB="41958" anchor="ctr"/>
                </a:tc>
                <a:extLst>
                  <a:ext uri="{0D108BD9-81ED-4DB2-BD59-A6C34878D82A}">
                    <a16:rowId xmlns:a16="http://schemas.microsoft.com/office/drawing/2014/main" val="3354916022"/>
                  </a:ext>
                </a:extLst>
              </a:tr>
              <a:tr h="700526"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Random Forest</a:t>
                      </a: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0.60</a:t>
                      </a: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0.10</a:t>
                      </a:r>
                    </a:p>
                  </a:txBody>
                  <a:tcPr marL="83916" marR="83916" marT="41958" marB="41958" anchor="ctr"/>
                </a:tc>
                <a:extLst>
                  <a:ext uri="{0D108BD9-81ED-4DB2-BD59-A6C34878D82A}">
                    <a16:rowId xmlns:a16="http://schemas.microsoft.com/office/drawing/2014/main" val="1542016046"/>
                  </a:ext>
                </a:extLst>
              </a:tr>
              <a:tr h="700526">
                <a:tc>
                  <a:txBody>
                    <a:bodyPr/>
                    <a:lstStyle/>
                    <a:p>
                      <a:pPr algn="r" fontAlgn="ctr"/>
                      <a:endParaRPr lang="en-US" sz="1700" b="1">
                        <a:effectLst/>
                      </a:endParaRP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>
                          <a:effectLst/>
                        </a:rPr>
                        <a:t>Gradient Boost</a:t>
                      </a: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0.47</a:t>
                      </a:r>
                    </a:p>
                  </a:txBody>
                  <a:tcPr marL="83916" marR="83916" marT="41958" marB="41958" anchor="ctr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1700" dirty="0">
                          <a:effectLst/>
                        </a:rPr>
                        <a:t>0.11</a:t>
                      </a:r>
                    </a:p>
                  </a:txBody>
                  <a:tcPr marL="83916" marR="83916" marT="41958" marB="41958" anchor="ctr"/>
                </a:tc>
                <a:extLst>
                  <a:ext uri="{0D108BD9-81ED-4DB2-BD59-A6C34878D82A}">
                    <a16:rowId xmlns:a16="http://schemas.microsoft.com/office/drawing/2014/main" val="6028098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5096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73108ED-D9CF-1346-51F9-BD6F5A8B7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5725"/>
            <a:ext cx="10515600" cy="923925"/>
          </a:xfrm>
        </p:spPr>
        <p:txBody>
          <a:bodyPr/>
          <a:lstStyle/>
          <a:p>
            <a:r>
              <a:rPr lang="en-US" dirty="0">
                <a:solidFill>
                  <a:srgbClr val="FFFF00"/>
                </a:solidFill>
              </a:rPr>
              <a:t>Feature Importance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58D74D-C21C-3CAC-5C45-D7DB2F0901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2" y="2906629"/>
            <a:ext cx="5638798" cy="386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93C8B210-84AF-2AA8-DE0D-009588F62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3175" y="2906630"/>
            <a:ext cx="5762623" cy="3865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526BB59-2FDB-D420-57A9-9A93DEF02A39}"/>
              </a:ext>
            </a:extLst>
          </p:cNvPr>
          <p:cNvSpPr txBox="1"/>
          <p:nvPr/>
        </p:nvSpPr>
        <p:spPr>
          <a:xfrm flipH="1">
            <a:off x="76202" y="742950"/>
            <a:ext cx="46863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top features are the numerical features, and they are mostly the same in both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The Gradient Boosting model weights the top features more heavily, explaining the higher variability in the model and confirming the Random Forest model  as the better choice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EB2A56-8547-4D2C-8B68-8DFC258421FB}"/>
              </a:ext>
            </a:extLst>
          </p:cNvPr>
          <p:cNvSpPr txBox="1"/>
          <p:nvPr/>
        </p:nvSpPr>
        <p:spPr>
          <a:xfrm>
            <a:off x="7505700" y="742950"/>
            <a:ext cx="46863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Two stocks Comcast and Time Warner in the Product types Film and TV are of particular interest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Product types Film and Car (Random Forest) and  Food and Soft Drink(Gradient Boosting)  also appear to be relevant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442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3294</TotalTime>
  <Words>984</Words>
  <Application>Microsoft Office PowerPoint</Application>
  <PresentationFormat>Widescreen</PresentationFormat>
  <Paragraphs>187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Courier New</vt:lpstr>
      <vt:lpstr>Office Theme</vt:lpstr>
      <vt:lpstr>Super Bowl Ads</vt:lpstr>
      <vt:lpstr>Can Super Bowl advertiser’s stock performance  vs S &amp; P 500 be predicted ? </vt:lpstr>
      <vt:lpstr>The Data</vt:lpstr>
      <vt:lpstr>Interesting Turn</vt:lpstr>
      <vt:lpstr>Overperformance by Product Type</vt:lpstr>
      <vt:lpstr>Model plan  Try out several models to predict the target ‘overperform’:  Logistic Regression KNN SVM Random Forest Gradient Boosting</vt:lpstr>
      <vt:lpstr>Model comparison</vt:lpstr>
      <vt:lpstr>Modelling Choices</vt:lpstr>
      <vt:lpstr>Feature Importance</vt:lpstr>
      <vt:lpstr>Results</vt:lpstr>
      <vt:lpstr>Returns</vt:lpstr>
      <vt:lpstr>Off years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Super Bowl Ads</dc:title>
  <dc:creator>Michael Daniel</dc:creator>
  <cp:lastModifiedBy>Michael Daniel</cp:lastModifiedBy>
  <cp:revision>8</cp:revision>
  <dcterms:created xsi:type="dcterms:W3CDTF">2023-08-03T19:26:58Z</dcterms:created>
  <dcterms:modified xsi:type="dcterms:W3CDTF">2023-08-22T16:35:48Z</dcterms:modified>
</cp:coreProperties>
</file>

<file path=docProps/thumbnail.jpeg>
</file>